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30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261" r:id="rId16"/>
    <p:sldId id="262" r:id="rId17"/>
    <p:sldId id="263" r:id="rId18"/>
    <p:sldId id="264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oboto Regular" panose="02000000000000000000" pitchFamily="2" charset="0"/>
      <p:regular r:id="rId36"/>
      <p:bold r:id="rId37"/>
      <p:italic r:id="rId38"/>
      <p:boldItalic r:id="rId39"/>
    </p:embeddedFont>
    <p:embeddedFont>
      <p:font typeface="Rubik" pitchFamily="2" charset="-79"/>
      <p:regular r:id="rId40"/>
      <p:bold r:id="rId41"/>
      <p:italic r:id="rId42"/>
      <p:boldItalic r:id="rId43"/>
    </p:embeddedFont>
    <p:embeddedFont>
      <p:font typeface="Rubik Medium" pitchFamily="2" charset="-79"/>
      <p:regular r:id="rId44"/>
      <p:italic r:id="rId45"/>
    </p:embeddedFont>
    <p:embeddedFont>
      <p:font typeface="Rubik SemiBold" pitchFamily="2" charset="-79"/>
      <p:regular r:id="rId46"/>
      <p:bold r:id="rId47"/>
      <p:italic r:id="rId48"/>
      <p:boldItalic r:id="rId49"/>
    </p:embeddedFont>
    <p:embeddedFont>
      <p:font typeface="Source Code Pro" panose="020B0509030403020204" pitchFamily="49" charset="0"/>
      <p:regular r:id="rId50"/>
      <p:bold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84"/>
            <p14:sldId id="485"/>
            <p14:sldId id="486"/>
            <p14:sldId id="487"/>
            <p14:sldId id="491"/>
            <p14:sldId id="492"/>
            <p14:sldId id="488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8" autoAdjust="0"/>
    <p:restoredTop sz="96327" autoAdjust="0"/>
  </p:normalViewPr>
  <p:slideViewPr>
    <p:cSldViewPr snapToGrid="0">
      <p:cViewPr>
        <p:scale>
          <a:sx n="81" d="100"/>
          <a:sy n="81" d="100"/>
        </p:scale>
        <p:origin x="2776" y="1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C9CA232-172A-E741-B5C8-C0A9E90E57E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2103213-7596-7E44-8F2F-CA1F20C49BB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1.0535260697346479E-2"/>
                  <c:y val="1.7942990537444033E-2"/>
                </c:manualLayout>
              </c:layout>
              <c:tx>
                <c:rich>
                  <a:bodyPr/>
                  <a:lstStyle/>
                  <a:p>
                    <a:fld id="{95F1EA13-5FCF-0840-A26E-EAD58BC7646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0C0A8825-6C2E-CA4D-B7B4-5D5EAE382C7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1.2360638600839784E-2"/>
                  <c:y val="-5.1265687249840101E-3"/>
                </c:manualLayout>
              </c:layout>
              <c:tx>
                <c:rich>
                  <a:bodyPr/>
                  <a:lstStyle/>
                  <a:p>
                    <a:fld id="{799CF901-8032-A141-8039-9F1BF97F523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7.7946273745799115E-3"/>
                  <c:y val="-1.025313744996802E-2"/>
                </c:manualLayout>
              </c:layout>
              <c:tx>
                <c:rich>
                  <a:bodyPr/>
                  <a:lstStyle/>
                  <a:p>
                    <a:fld id="{FECBA9CB-F9A2-C546-B0E7-42FBF8EF613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9.9720538236030519E-3"/>
                  <c:y val="-7.6898530874760142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90364543644E-3"/>
                  <c:y val="-7.6898530874761088E-3"/>
                </c:manualLayout>
              </c:layout>
              <c:tx>
                <c:rich>
                  <a:bodyPr/>
                  <a:lstStyle/>
                  <a:p>
                    <a:fld id="{6393DAB8-307A-1845-9F5A-D132BCD3A0F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1.1265907452472179E-3"/>
                  <c:y val="7.6898530874760142E-3"/>
                </c:manualLayout>
              </c:layout>
              <c:tx>
                <c:rich>
                  <a:bodyPr/>
                  <a:lstStyle/>
                  <a:p>
                    <a:fld id="{DC02BAD4-53A4-2F4F-97BF-49D3CF695BC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7.4477117641030492E-3"/>
                  <c:y val="3.3322696712395967E-2"/>
                </c:manualLayout>
              </c:layout>
              <c:tx>
                <c:rich>
                  <a:bodyPr/>
                  <a:lstStyle/>
                  <a:p>
                    <a:fld id="{C308B157-70DF-4C40-9B6A-62EBB63C950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28385EE-7FCE-CC4C-BE48-37A8A1EFAE2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0804563301245885"/>
          <c:y val="0.58818577256717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F43F0A2-99E4-2C4D-92C6-B95830182CD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solidFill>
                    <a:schemeClr val="dk1">
                      <a:lumMod val="25000"/>
                      <a:lumOff val="75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5E5DF1E-F40B-C74C-99A9-096D8617D66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7C64ECF-157A-0441-AE2C-EDBD503C1DF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4BE90B83-278F-1949-B49B-F730D2D3D66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7626002934313125E-2"/>
                  <c:y val="2.176818377929951E-2"/>
                </c:manualLayout>
              </c:layout>
              <c:tx>
                <c:rich>
                  <a:bodyPr/>
                  <a:lstStyle/>
                  <a:p>
                    <a:fld id="{42E7C041-27B0-F042-9C89-DF6CF2367E2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C793EC09-1D83-9040-8AAB-0548ECEAB83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1.3947265299055801E-2"/>
                  <c:y val="1.4191875283564012E-2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8.8016542985445579E-3"/>
                  <c:y val="1.1214263376592591E-2"/>
                </c:manualLayout>
              </c:layout>
              <c:tx>
                <c:rich>
                  <a:bodyPr/>
                  <a:lstStyle/>
                  <a:p>
                    <a:fld id="{E4FCB0D9-4503-4640-81ED-16445D520EB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3EC10DB2-220B-1A46-A076-B3A811DAE64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862A402-99C3-A047-8D12-61658704E0D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01/05/2023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01/05/2023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01/05/2023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April 2023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650503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50.072.370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35.814.119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24.919.489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14.063.751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13.983.855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13.196.610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12.376.438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12.149.302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12.140.906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11.077.021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/resource/</a:t>
            </a:r>
            <a:r>
              <a:rPr lang="en-GB" dirty="0" err="1">
                <a:solidFill>
                  <a:schemeClr val="accent1"/>
                </a:solidFill>
              </a:rPr>
              <a:t>search?contentType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literature&amp;literatureType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journal&amp;relevance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GBIF_USED&amp;peerReview</a:t>
            </a:r>
            <a:r>
              <a:rPr lang="en-GB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063962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482414" y="665660"/>
            <a:ext cx="25266464" cy="14212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784" y="935722"/>
            <a:ext cx="22840634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 Medium" pitchFamily="2" charset="-79"/>
              </a:rPr>
              <a:t>By the numbers | 31 March 2023</a:t>
            </a:r>
            <a:endParaRPr lang="en-DK" sz="16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16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16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/the-</a:t>
            </a:r>
            <a:r>
              <a:rPr lang="en-GB" sz="1600" dirty="0" err="1">
                <a:solidFill>
                  <a:schemeClr val="accent1"/>
                </a:solidFill>
              </a:rPr>
              <a:t>gbif</a:t>
            </a:r>
            <a:r>
              <a:rPr lang="en-GB" sz="16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800841"/>
              </p:ext>
            </p:extLst>
          </p:nvPr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SOURCE: </a:t>
            </a:r>
            <a:r>
              <a:rPr lang="en-GB" sz="1600" dirty="0" err="1">
                <a:solidFill>
                  <a:schemeClr val="accent1"/>
                </a:solidFill>
              </a:rPr>
              <a:t>Plausible.io</a:t>
            </a:r>
            <a:r>
              <a:rPr lang="en-GB" sz="1600" dirty="0">
                <a:solidFill>
                  <a:schemeClr val="accent1"/>
                </a:solidFill>
              </a:rPr>
              <a:t>.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383619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2466234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069367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 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 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 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 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82363646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51373051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50630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38.992.030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35.176.955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34.074.909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18.762.933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17.944.092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16.585.720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16.583.277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13.792.673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11.878.832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10.058.577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1213</Words>
  <Application>Microsoft Macintosh PowerPoint</Application>
  <PresentationFormat>Custom</PresentationFormat>
  <Paragraphs>434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Rubik Medium</vt:lpstr>
      <vt:lpstr>Rubik SemiBold</vt:lpstr>
      <vt:lpstr>Arial</vt:lpstr>
      <vt:lpstr>Bitter SemiBold</vt:lpstr>
      <vt:lpstr>Roboto</vt:lpstr>
      <vt:lpstr>Roboto Regular</vt:lpstr>
      <vt:lpstr>Roboto Condensed Light</vt:lpstr>
      <vt:lpstr>Rubik</vt:lpstr>
      <vt:lpstr>Bitter</vt:lpstr>
      <vt:lpstr>Source Code Pro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</vt:lpstr>
      <vt:lpstr>API requests per country</vt:lpstr>
      <vt:lpstr>Peer-reviewed publications using GBIF-mediated data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Javier Gamboa Martinez</cp:lastModifiedBy>
  <cp:revision>22</cp:revision>
  <dcterms:created xsi:type="dcterms:W3CDTF">2023-04-27T10:02:36Z</dcterms:created>
  <dcterms:modified xsi:type="dcterms:W3CDTF">2023-05-01T07:57:36Z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